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6458" y="3165249"/>
            <a:ext cx="7766936" cy="1096899"/>
          </a:xfrm>
        </p:spPr>
        <p:txBody>
          <a:bodyPr>
            <a:normAutofit/>
          </a:bodyPr>
          <a:lstStyle/>
          <a:p>
            <a:r>
              <a:rPr lang="es-AR" sz="2800" dirty="0" smtClean="0">
                <a:solidFill>
                  <a:schemeClr val="tx1"/>
                </a:solidFill>
                <a:latin typeface="Franklin Gothic Demi" panose="020B0703020102020204" pitchFamily="34" charset="0"/>
              </a:rPr>
              <a:t>Proyecto</a:t>
            </a:r>
            <a:br>
              <a:rPr lang="es-AR" sz="2800" dirty="0" smtClean="0">
                <a:solidFill>
                  <a:schemeClr val="tx1"/>
                </a:solidFill>
                <a:latin typeface="Franklin Gothic Demi" panose="020B0703020102020204" pitchFamily="34" charset="0"/>
              </a:rPr>
            </a:br>
            <a:r>
              <a:rPr lang="es-AR" sz="3600" dirty="0" smtClean="0">
                <a:solidFill>
                  <a:schemeClr val="tx1"/>
                </a:solidFill>
                <a:latin typeface="Franklin Gothic Demi" panose="020B0703020102020204" pitchFamily="34" charset="0"/>
              </a:rPr>
              <a:t>Inclusión financiera</a:t>
            </a:r>
            <a:endParaRPr lang="es-AR" sz="3600" dirty="0">
              <a:solidFill>
                <a:schemeClr val="tx1"/>
              </a:solidFill>
              <a:latin typeface="Franklin Gothic Demi" panose="020B07030201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535" y="243808"/>
            <a:ext cx="2921441" cy="292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42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Argentina, hoy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Gran </a:t>
            </a:r>
            <a:r>
              <a:rPr lang="es-MX" dirty="0"/>
              <a:t>parte de los recursos que el Sistema de Seguridad Social </a:t>
            </a:r>
            <a:r>
              <a:rPr lang="es-MX" dirty="0" smtClean="0"/>
              <a:t>se </a:t>
            </a:r>
            <a:r>
              <a:rPr lang="es-MX" dirty="0"/>
              <a:t>vuelcan al mercado negro por medio de una práctica </a:t>
            </a:r>
            <a:r>
              <a:rPr lang="es-MX" dirty="0" smtClean="0"/>
              <a:t>de </a:t>
            </a:r>
            <a:r>
              <a:rPr lang="es-MX" dirty="0"/>
              <a:t>los beneficiarios de </a:t>
            </a:r>
            <a:r>
              <a:rPr lang="es-MX" dirty="0" smtClean="0"/>
              <a:t>efectivizar el dinero en </a:t>
            </a:r>
            <a:r>
              <a:rPr lang="es-MX" dirty="0"/>
              <a:t>los días de cobro para </a:t>
            </a:r>
            <a:r>
              <a:rPr lang="es-MX" dirty="0" smtClean="0"/>
              <a:t>usarlo en </a:t>
            </a:r>
            <a:r>
              <a:rPr lang="es-MX" dirty="0"/>
              <a:t>pequeños mercados de cercanía de baja </a:t>
            </a:r>
            <a:r>
              <a:rPr lang="es-MX" dirty="0" smtClean="0"/>
              <a:t>formalidad.</a:t>
            </a:r>
          </a:p>
          <a:p>
            <a:endParaRPr lang="es-MX" dirty="0"/>
          </a:p>
          <a:p>
            <a:pPr algn="just"/>
            <a:r>
              <a:rPr lang="es-MX" dirty="0" smtClean="0"/>
              <a:t>3,5% del PBI llega a unos 7 millones de jubilados y pensionados, 5 de beneficiarios de asignaciones familiares, 4 de AUH, 1,5 de pensiones no contributivas y pensiones universales para el adulto mayor, 500 mil subsidios del </a:t>
            </a:r>
            <a:r>
              <a:rPr lang="es-MX" dirty="0" err="1" smtClean="0"/>
              <a:t>Progesar</a:t>
            </a:r>
            <a:r>
              <a:rPr lang="es-MX" dirty="0" smtClean="0"/>
              <a:t> y unos 250 mil del Hacemos Futuro.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38922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Inclusión financiera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9093" y="1622738"/>
            <a:ext cx="9543245" cy="5035639"/>
          </a:xfrm>
        </p:spPr>
        <p:txBody>
          <a:bodyPr/>
          <a:lstStyle/>
          <a:p>
            <a:r>
              <a:rPr lang="es-AR" dirty="0" smtClean="0"/>
              <a:t>Amplios sectores de la sociedad no acceden al uso del sistema financiero por desconfianza y desconocimiento.</a:t>
            </a:r>
            <a:br>
              <a:rPr lang="es-AR" dirty="0" smtClean="0"/>
            </a:br>
            <a:endParaRPr lang="es-AR" dirty="0" smtClean="0"/>
          </a:p>
          <a:p>
            <a:r>
              <a:rPr lang="es-AR" dirty="0" smtClean="0"/>
              <a:t>Desconfianza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sz="1600" dirty="0" smtClean="0"/>
              <a:t>Sociedad: Los ciclos de crisis que afectan a más a los sectores medios que a  las clases populares.</a:t>
            </a:r>
            <a:br>
              <a:rPr lang="es-AR" sz="1600" dirty="0" smtClean="0"/>
            </a:br>
            <a:r>
              <a:rPr lang="es-AR" sz="1600" dirty="0" smtClean="0"/>
              <a:t/>
            </a:r>
            <a:br>
              <a:rPr lang="es-AR" sz="1600" dirty="0" smtClean="0"/>
            </a:br>
            <a:r>
              <a:rPr lang="es-AR" sz="1600" dirty="0" smtClean="0"/>
              <a:t>Actividad comercial minorista: Asociación del sistema financiero con los organismos de recaudación.</a:t>
            </a:r>
            <a:br>
              <a:rPr lang="es-AR" sz="1600" dirty="0" smtClean="0"/>
            </a:br>
            <a:endParaRPr lang="es-AR" sz="1600" dirty="0" smtClean="0"/>
          </a:p>
          <a:p>
            <a:r>
              <a:rPr lang="es-AR" dirty="0" smtClean="0"/>
              <a:t>Desconocimiento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sz="1600" dirty="0" smtClean="0"/>
              <a:t>Poca difusión de las facilidades que brinda la bancarización. Introducción a herramientas de ahorro y acceso a crédito formal.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3143267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dirty="0" smtClean="0"/>
              <a:t>Iniciativas que promueven la inclusión financiera</a:t>
            </a:r>
            <a:endParaRPr lang="es-AR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735586"/>
            <a:ext cx="8596668" cy="3880773"/>
          </a:xfrm>
        </p:spPr>
        <p:txBody>
          <a:bodyPr/>
          <a:lstStyle/>
          <a:p>
            <a:r>
              <a:rPr lang="es-MX" dirty="0" smtClean="0"/>
              <a:t>Banco de la Nación Argentina.</a:t>
            </a:r>
            <a:endParaRPr lang="es-MX" dirty="0"/>
          </a:p>
          <a:p>
            <a:r>
              <a:rPr lang="es-MX" dirty="0" smtClean="0"/>
              <a:t>La </a:t>
            </a:r>
            <a:r>
              <a:rPr lang="es-MX" dirty="0"/>
              <a:t>Sub Gerencia del BCRA para la inclusión y la Educación financiera. </a:t>
            </a:r>
            <a:endParaRPr lang="es-MX" dirty="0" smtClean="0"/>
          </a:p>
          <a:p>
            <a:r>
              <a:rPr lang="es-MX" dirty="0" smtClean="0"/>
              <a:t>El </a:t>
            </a:r>
            <a:r>
              <a:rPr lang="es-MX" dirty="0"/>
              <a:t>Ministerio de Desarrollo Social de la Nación por medio de la Comisión Nacional de Microcréditos (CONAMI) en el marco de un convenio con la OIT</a:t>
            </a:r>
            <a:r>
              <a:rPr lang="es-MX" dirty="0" smtClean="0"/>
              <a:t>.</a:t>
            </a:r>
          </a:p>
          <a:p>
            <a:r>
              <a:rPr lang="es-MX" dirty="0" smtClean="0"/>
              <a:t>La </a:t>
            </a:r>
            <a:r>
              <a:rPr lang="es-MX" dirty="0"/>
              <a:t>Secretaría de Modernización de la Nación. </a:t>
            </a:r>
          </a:p>
          <a:p>
            <a:r>
              <a:rPr lang="es-MX" dirty="0" smtClean="0"/>
              <a:t>El </a:t>
            </a:r>
            <a:r>
              <a:rPr lang="es-MX" dirty="0"/>
              <a:t>Ministerio de Hacienda que coordina el Consejo de Inclusión Financiera donde participan estas y otras áreas de Gobierno. </a:t>
            </a:r>
            <a:endParaRPr lang="es-MX" dirty="0" smtClean="0"/>
          </a:p>
          <a:p>
            <a:r>
              <a:rPr lang="es-MX" dirty="0" smtClean="0"/>
              <a:t>Gobiernos provinciales y Gobierno de la Ciudad de Buenos Aires.</a:t>
            </a:r>
          </a:p>
          <a:p>
            <a:r>
              <a:rPr lang="es-MX" dirty="0" smtClean="0"/>
              <a:t>Organizaciones de base.</a:t>
            </a:r>
          </a:p>
          <a:p>
            <a:r>
              <a:rPr lang="es-MX" dirty="0" smtClean="0"/>
              <a:t>Universidades.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40468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Oportunidades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 smtClean="0">
                <a:latin typeface="Franklin Gothic Demi" panose="020B0703020102020204" pitchFamily="34" charset="0"/>
              </a:rPr>
              <a:t>Ante la irrupción del sistema financiero digital</a:t>
            </a:r>
          </a:p>
          <a:p>
            <a:pPr marL="0" indent="0">
              <a:buNone/>
            </a:pPr>
            <a:endParaRPr lang="es-AR" dirty="0"/>
          </a:p>
          <a:p>
            <a:r>
              <a:rPr lang="es-MX" dirty="0" smtClean="0"/>
              <a:t>En los sectores populares </a:t>
            </a:r>
            <a:r>
              <a:rPr lang="es-MX" dirty="0"/>
              <a:t>el acceso al nuevo mundo de las finanzas digitales se dará de manera </a:t>
            </a:r>
            <a:r>
              <a:rPr lang="es-MX" dirty="0" smtClean="0"/>
              <a:t>exponencial.</a:t>
            </a:r>
            <a:br>
              <a:rPr lang="es-MX" dirty="0" smtClean="0"/>
            </a:br>
            <a:endParaRPr lang="es-AR" dirty="0" smtClean="0"/>
          </a:p>
          <a:p>
            <a:r>
              <a:rPr lang="es-AR" dirty="0" smtClean="0"/>
              <a:t>No habrá necesidad de pasar por los estadios del sistema financiero tradicional.</a:t>
            </a:r>
            <a:br>
              <a:rPr lang="es-AR" dirty="0" smtClean="0"/>
            </a:br>
            <a:endParaRPr lang="es-AR" dirty="0" smtClean="0"/>
          </a:p>
          <a:p>
            <a:r>
              <a:rPr lang="es-AR" dirty="0" smtClean="0"/>
              <a:t>Organizaciones de la sociedad civil como nexo vinculante para lograr la inclusión de amplios sectores que hoy están fuera del mercado formal.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5422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Propuesta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Capacitación a los pequeños comerciantes en alianza con organizaciones de base en formato de talleres práctico teórico.</a:t>
            </a:r>
            <a:br>
              <a:rPr lang="es-AR" dirty="0" smtClean="0"/>
            </a:br>
            <a:endParaRPr lang="es-AR" dirty="0" smtClean="0"/>
          </a:p>
          <a:p>
            <a:r>
              <a:rPr lang="es-AR" dirty="0" smtClean="0"/>
              <a:t>Sistematización de trabajo de campo.</a:t>
            </a:r>
            <a:br>
              <a:rPr lang="es-AR" dirty="0" smtClean="0"/>
            </a:br>
            <a:endParaRPr lang="es-AR" dirty="0" smtClean="0"/>
          </a:p>
          <a:p>
            <a:r>
              <a:rPr lang="es-AR" dirty="0" smtClean="0"/>
              <a:t>Investigación cualitativa.</a:t>
            </a:r>
            <a:br>
              <a:rPr lang="es-AR" dirty="0" smtClean="0"/>
            </a:br>
            <a:endParaRPr lang="es-AR" dirty="0" smtClean="0"/>
          </a:p>
          <a:p>
            <a:r>
              <a:rPr lang="es-AR" dirty="0" smtClean="0"/>
              <a:t>Recomendaciones.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75072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0674" y="2021983"/>
            <a:ext cx="8596668" cy="4481848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								</a:t>
            </a:r>
            <a:br>
              <a:rPr lang="es-AR" dirty="0" smtClean="0"/>
            </a:br>
            <a:r>
              <a:rPr lang="es-AR" b="1" i="1" dirty="0" smtClean="0"/>
              <a:t>www.iadepp.org</a:t>
            </a:r>
            <a:r>
              <a:rPr lang="es-AR" dirty="0"/>
              <a:t/>
            </a:r>
            <a:br>
              <a:rPr lang="es-AR" dirty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info@iadepp.org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@</a:t>
            </a:r>
            <a:r>
              <a:rPr lang="es-AR" dirty="0" err="1" smtClean="0"/>
              <a:t>iadepp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IADEPP</a:t>
            </a:r>
            <a:r>
              <a:rPr lang="es-AR" dirty="0"/>
              <a:t/>
            </a:r>
            <a:br>
              <a:rPr lang="es-AR" dirty="0"/>
            </a:b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008" y="0"/>
            <a:ext cx="3000777" cy="3000777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167" y="4074016"/>
            <a:ext cx="520340" cy="5203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350" y="5975453"/>
            <a:ext cx="521157" cy="52837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398" y="4988245"/>
            <a:ext cx="633276" cy="63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1958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Rojo naranj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263</Words>
  <Application>Microsoft Office PowerPoint</Application>
  <PresentationFormat>Panorámica</PresentationFormat>
  <Paragraphs>30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Franklin Gothic Demi</vt:lpstr>
      <vt:lpstr>Trebuchet MS</vt:lpstr>
      <vt:lpstr>Wingdings 3</vt:lpstr>
      <vt:lpstr>Faceta</vt:lpstr>
      <vt:lpstr>Presentación de PowerPoint</vt:lpstr>
      <vt:lpstr>Argentina, hoy</vt:lpstr>
      <vt:lpstr>Inclusión financiera</vt:lpstr>
      <vt:lpstr>Iniciativas que promueven la inclusión financiera</vt:lpstr>
      <vt:lpstr>Oportunidades</vt:lpstr>
      <vt:lpstr>Propuesta</vt:lpstr>
      <vt:lpstr>          www.iadepp.org  info@iadepp.org  @iadepp  IADEPP 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7</cp:revision>
  <dcterms:created xsi:type="dcterms:W3CDTF">2019-03-27T23:19:33Z</dcterms:created>
  <dcterms:modified xsi:type="dcterms:W3CDTF">2019-03-28T00:38:23Z</dcterms:modified>
</cp:coreProperties>
</file>